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0" r:id="rId4"/>
    <p:sldId id="261" r:id="rId5"/>
    <p:sldId id="420" r:id="rId6"/>
    <p:sldId id="262" r:id="rId7"/>
    <p:sldId id="265" r:id="rId8"/>
    <p:sldId id="263" r:id="rId9"/>
    <p:sldId id="257" r:id="rId10"/>
    <p:sldId id="259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4" autoAdjust="0"/>
    <p:restoredTop sz="94660"/>
  </p:normalViewPr>
  <p:slideViewPr>
    <p:cSldViewPr snapToGrid="0">
      <p:cViewPr>
        <p:scale>
          <a:sx n="130" d="100"/>
          <a:sy n="130" d="100"/>
        </p:scale>
        <p:origin x="272" y="2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631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29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75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86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211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101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077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567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00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943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561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482CD0-132B-4838-9D8D-207F0061F06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E4097-452C-4F30-87F3-98BE502E7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62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Water induced Restructuring of </a:t>
            </a:r>
            <a:r>
              <a:rPr lang="en-US" dirty="0" err="1"/>
              <a:t>Vanadia</a:t>
            </a:r>
            <a:r>
              <a:rPr lang="en-US" dirty="0"/>
              <a:t> clusters supported on a-TiO</a:t>
            </a:r>
            <a:r>
              <a:rPr lang="en-US" baseline="-25000" dirty="0"/>
              <a:t>2</a:t>
            </a:r>
            <a:r>
              <a:rPr lang="en-US" dirty="0"/>
              <a:t> (101)</a:t>
            </a:r>
            <a:br>
              <a:rPr lang="en-US" dirty="0"/>
            </a:br>
            <a:r>
              <a:rPr lang="en-US" dirty="0"/>
              <a:t>hydration dynamics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K. C. Adamsen et. Al. </a:t>
            </a:r>
          </a:p>
        </p:txBody>
      </p:sp>
    </p:spTree>
    <p:extLst>
      <p:ext uri="{BB962C8B-B14F-4D97-AF65-F5344CB8AC3E}">
        <p14:creationId xmlns:p14="http://schemas.microsoft.com/office/powerpoint/2010/main" val="515578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DFT model , not ready yet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9" t="53373"/>
          <a:stretch/>
        </p:blipFill>
        <p:spPr>
          <a:xfrm>
            <a:off x="665018" y="1770610"/>
            <a:ext cx="11459545" cy="4633567"/>
          </a:xfrm>
        </p:spPr>
      </p:pic>
    </p:spTree>
    <p:extLst>
      <p:ext uri="{BB962C8B-B14F-4D97-AF65-F5344CB8AC3E}">
        <p14:creationId xmlns:p14="http://schemas.microsoft.com/office/powerpoint/2010/main" val="2761841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205" y="190558"/>
            <a:ext cx="10515600" cy="1325563"/>
          </a:xfrm>
        </p:spPr>
        <p:txBody>
          <a:bodyPr/>
          <a:lstStyle/>
          <a:p>
            <a:r>
              <a:rPr lang="en-US" dirty="0"/>
              <a:t>Figure 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5" t="11592" b="11590"/>
          <a:stretch/>
        </p:blipFill>
        <p:spPr>
          <a:xfrm>
            <a:off x="7956606" y="1163458"/>
            <a:ext cx="3254892" cy="37244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10" t="24398" r="1"/>
          <a:stretch/>
        </p:blipFill>
        <p:spPr>
          <a:xfrm>
            <a:off x="1172094" y="1163458"/>
            <a:ext cx="3250039" cy="37244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9" t="11380" r="15862" b="11862"/>
          <a:stretch/>
        </p:blipFill>
        <p:spPr>
          <a:xfrm>
            <a:off x="4532507" y="1163458"/>
            <a:ext cx="3293406" cy="372017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42544" y="1163458"/>
            <a:ext cx="35595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552827" y="1163458"/>
            <a:ext cx="28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Rectangle 8"/>
          <p:cNvSpPr/>
          <p:nvPr/>
        </p:nvSpPr>
        <p:spPr>
          <a:xfrm>
            <a:off x="1177042" y="1163458"/>
            <a:ext cx="35595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187325" y="1163458"/>
            <a:ext cx="28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962948" y="1163458"/>
            <a:ext cx="35595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973231" y="1163458"/>
            <a:ext cx="28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65205" y="5095405"/>
            <a:ext cx="110615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) STM image of V</a:t>
            </a:r>
            <a:r>
              <a:rPr lang="en-US" baseline="-25000" dirty="0"/>
              <a:t>2</a:t>
            </a:r>
            <a:r>
              <a:rPr lang="en-US" dirty="0"/>
              <a:t>0</a:t>
            </a:r>
            <a:r>
              <a:rPr lang="en-US" baseline="-25000" dirty="0"/>
              <a:t>5</a:t>
            </a:r>
            <a:r>
              <a:rPr lang="en-US" dirty="0"/>
              <a:t> particle before water dose. The as-deposited feature extents across two </a:t>
            </a:r>
            <a:r>
              <a:rPr lang="en-US" dirty="0" err="1"/>
              <a:t>O</a:t>
            </a:r>
            <a:r>
              <a:rPr lang="en-US" baseline="-25000" dirty="0" err="1"/>
              <a:t>br</a:t>
            </a:r>
            <a:r>
              <a:rPr lang="en-US" dirty="0"/>
              <a:t>–rows (vertical orange guide-lines) and is centered on-top of one </a:t>
            </a:r>
            <a:r>
              <a:rPr lang="en-US" dirty="0" err="1"/>
              <a:t>O</a:t>
            </a:r>
            <a:r>
              <a:rPr lang="en-US" baseline="-25000" dirty="0" err="1"/>
              <a:t>br</a:t>
            </a:r>
            <a:r>
              <a:rPr lang="en-US" dirty="0"/>
              <a:t>– site (between two horizontal guide-lines)  B) STM image of V</a:t>
            </a:r>
            <a:r>
              <a:rPr lang="en-US" baseline="-25000" dirty="0"/>
              <a:t>2</a:t>
            </a:r>
            <a:r>
              <a:rPr lang="en-US" dirty="0"/>
              <a:t>0</a:t>
            </a:r>
            <a:r>
              <a:rPr lang="en-US" baseline="-25000" dirty="0"/>
              <a:t>5</a:t>
            </a:r>
            <a:r>
              <a:rPr lang="en-US" dirty="0"/>
              <a:t> particle during water dose. This feature has a two major features on-top of fully coordinated Ti-6f sites, together with two minor features on the adjacent row. This feature has a mirror plan going through its horizontal center. C) STM image of V</a:t>
            </a:r>
            <a:r>
              <a:rPr lang="en-US" baseline="-25000" dirty="0"/>
              <a:t>2</a:t>
            </a:r>
            <a:r>
              <a:rPr lang="en-US" dirty="0"/>
              <a:t>0</a:t>
            </a:r>
            <a:r>
              <a:rPr lang="en-US" baseline="-25000" dirty="0"/>
              <a:t>5</a:t>
            </a:r>
            <a:r>
              <a:rPr lang="en-US" dirty="0"/>
              <a:t> particle after water dose. This feature has a lesser bright feature broad feature (extending 2 sites) on top of the fully coordinated Ti-6f site, in one row and bright feature on-top of the Ti-5f site. 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64924" y="190558"/>
            <a:ext cx="448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Maybe line-scans could be a nice addition</a:t>
            </a:r>
          </a:p>
        </p:txBody>
      </p:sp>
    </p:spTree>
    <p:extLst>
      <p:ext uri="{BB962C8B-B14F-4D97-AF65-F5344CB8AC3E}">
        <p14:creationId xmlns:p14="http://schemas.microsoft.com/office/powerpoint/2010/main" val="3771136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183" y="650170"/>
            <a:ext cx="2826728" cy="2816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349769"/>
            <a:ext cx="10515600" cy="1325563"/>
          </a:xfrm>
        </p:spPr>
        <p:txBody>
          <a:bodyPr/>
          <a:lstStyle/>
          <a:p>
            <a:r>
              <a:rPr lang="en-US" dirty="0"/>
              <a:t>Figure 1, overview </a:t>
            </a:r>
          </a:p>
        </p:txBody>
      </p:sp>
      <p:sp>
        <p:nvSpPr>
          <p:cNvPr id="9" name="Rectangle 8"/>
          <p:cNvSpPr/>
          <p:nvPr/>
        </p:nvSpPr>
        <p:spPr>
          <a:xfrm>
            <a:off x="3675640" y="618186"/>
            <a:ext cx="35595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31" y="616918"/>
            <a:ext cx="2851265" cy="28512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80034" y="626658"/>
            <a:ext cx="28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6900949" y="1234076"/>
                <a:ext cx="4452851" cy="4247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 ) STM image (20 X 20 nm) of the a-TiO</a:t>
                </a:r>
                <a:r>
                  <a:rPr lang="en-US" baseline="-25000" dirty="0"/>
                  <a:t>2 </a:t>
                </a:r>
                <a:r>
                  <a:rPr lang="en-US" dirty="0"/>
                  <a:t>(101) after evaporation of Vanadium in 1E-6 mbar O</a:t>
                </a:r>
                <a:r>
                  <a:rPr lang="en-US" baseline="-25000" dirty="0"/>
                  <a:t>2 </a:t>
                </a:r>
                <a:r>
                  <a:rPr lang="en-US" dirty="0"/>
                  <a:t>, individual clusters are assigned to V</a:t>
                </a:r>
                <a:r>
                  <a:rPr lang="en-US" baseline="-25000" dirty="0"/>
                  <a:t>2</a:t>
                </a:r>
                <a:r>
                  <a:rPr lang="en-US" dirty="0"/>
                  <a:t>O</a:t>
                </a:r>
                <a:r>
                  <a:rPr lang="en-US" baseline="-25000" dirty="0"/>
                  <a:t>5</a:t>
                </a:r>
                <a:r>
                  <a:rPr lang="en-US" dirty="0"/>
                  <a:t> clusters. </a:t>
                </a:r>
                <a:br>
                  <a:rPr lang="en-US" dirty="0"/>
                </a:br>
                <a:r>
                  <a:rPr lang="en-US" dirty="0"/>
                  <a:t>B ) XP-spectra of the O1s- and V2p – region after evaporation of V in 1E-6 mbar O</a:t>
                </a:r>
                <a:r>
                  <a:rPr lang="en-US" baseline="-25000" dirty="0"/>
                  <a:t>2</a:t>
                </a:r>
                <a:r>
                  <a:rPr lang="en-US" dirty="0"/>
                  <a:t> of 15% monolayer coverage. The inset highlights the V2p 3/2 region showing a 2 peak fit corresponding to the 4</a:t>
                </a:r>
                <a:r>
                  <a:rPr lang="en-US" baseline="30000" dirty="0"/>
                  <a:t>+ </a:t>
                </a:r>
                <a:r>
                  <a:rPr lang="en-US" dirty="0"/>
                  <a:t>and 5</a:t>
                </a:r>
                <a:r>
                  <a:rPr lang="en-US" baseline="30000" dirty="0"/>
                  <a:t>+ </a:t>
                </a:r>
                <a:r>
                  <a:rPr lang="en-US" dirty="0"/>
                  <a:t>states of </a:t>
                </a:r>
                <a:r>
                  <a:rPr lang="en-US" dirty="0" err="1"/>
                  <a:t>vanadia</a:t>
                </a:r>
                <a:r>
                  <a:rPr lang="en-US" dirty="0"/>
                  <a:t>. Measured with photon energy of 650 eV. </a:t>
                </a:r>
                <a:br>
                  <a:rPr lang="en-US" dirty="0"/>
                </a:br>
                <a:r>
                  <a:rPr lang="en-US" dirty="0"/>
                  <a:t>C) STM image (15 X 15 nm) of V</a:t>
                </a:r>
                <a:r>
                  <a:rPr lang="en-US" baseline="-25000" dirty="0"/>
                  <a:t>2</a:t>
                </a:r>
                <a:r>
                  <a:rPr lang="en-US" dirty="0"/>
                  <a:t>O</a:t>
                </a:r>
                <a:r>
                  <a:rPr lang="en-US" baseline="-25000" dirty="0"/>
                  <a:t>5</a:t>
                </a:r>
                <a:r>
                  <a:rPr lang="en-US" dirty="0"/>
                  <a:t>/a-TiO</a:t>
                </a:r>
                <a:r>
                  <a:rPr lang="en-US" baseline="-25000" dirty="0"/>
                  <a:t>2</a:t>
                </a:r>
                <a:r>
                  <a:rPr lang="en-US" dirty="0"/>
                  <a:t> (101) after water exposure</a:t>
                </a:r>
              </a:p>
              <a:p>
                <a:r>
                  <a:rPr lang="en-US" dirty="0"/>
                  <a:t>D) STM image (15 X 15 nm) of V</a:t>
                </a:r>
                <a:r>
                  <a:rPr lang="en-US" baseline="-25000" dirty="0"/>
                  <a:t>2</a:t>
                </a:r>
                <a:r>
                  <a:rPr lang="en-US" dirty="0"/>
                  <a:t>O</a:t>
                </a:r>
                <a:r>
                  <a:rPr lang="en-US" baseline="-25000" dirty="0"/>
                  <a:t>5</a:t>
                </a:r>
                <a:r>
                  <a:rPr lang="en-US" dirty="0"/>
                  <a:t>/a-TiO</a:t>
                </a:r>
                <a:r>
                  <a:rPr lang="en-US" baseline="-25000" dirty="0"/>
                  <a:t>2</a:t>
                </a:r>
                <a:r>
                  <a:rPr lang="en-US" dirty="0"/>
                  <a:t> (101) during water exposure (6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−7 </m:t>
                        </m:r>
                      </m:sup>
                    </m:sSup>
                  </m:oMath>
                </a14:m>
                <a:r>
                  <a:rPr lang="en-US" dirty="0"/>
                  <a:t>torr)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0949" y="1234076"/>
                <a:ext cx="4452851" cy="4247317"/>
              </a:xfrm>
              <a:prstGeom prst="rect">
                <a:avLst/>
              </a:prstGeom>
              <a:blipFill>
                <a:blip r:embed="rId4"/>
                <a:stretch>
                  <a:fillRect l="-1094" t="-717" r="-1778" b="-12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ectangle 20"/>
          <p:cNvSpPr/>
          <p:nvPr/>
        </p:nvSpPr>
        <p:spPr>
          <a:xfrm>
            <a:off x="680313" y="618345"/>
            <a:ext cx="35595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690596" y="618345"/>
            <a:ext cx="28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13" y="3697077"/>
            <a:ext cx="2775460" cy="284504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686656" y="3710932"/>
            <a:ext cx="35595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696939" y="3710932"/>
            <a:ext cx="28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640" y="3668012"/>
            <a:ext cx="2860890" cy="284504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3684596" y="3681867"/>
            <a:ext cx="35595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3694879" y="3681867"/>
            <a:ext cx="28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734076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631"/>
            <a:ext cx="10515600" cy="1325563"/>
          </a:xfrm>
        </p:spPr>
        <p:txBody>
          <a:bodyPr/>
          <a:lstStyle/>
          <a:p>
            <a:r>
              <a:rPr lang="en-US" dirty="0"/>
              <a:t>Figure 3, statistics 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96" y="1477495"/>
            <a:ext cx="10764607" cy="5382304"/>
          </a:xfrm>
        </p:spPr>
      </p:pic>
      <p:sp>
        <p:nvSpPr>
          <p:cNvPr id="8" name="TextBox 7"/>
          <p:cNvSpPr txBox="1"/>
          <p:nvPr/>
        </p:nvSpPr>
        <p:spPr>
          <a:xfrm>
            <a:off x="7812578" y="1254852"/>
            <a:ext cx="2144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Second exposure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11978" y="1254852"/>
            <a:ext cx="2144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First exposure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6259484" y="3217660"/>
            <a:ext cx="83126" cy="1879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6110042" y="3217660"/>
            <a:ext cx="83126" cy="1879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6267797" y="2951797"/>
            <a:ext cx="83126" cy="1879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6110042" y="2951797"/>
            <a:ext cx="83126" cy="1879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6259484" y="1539494"/>
            <a:ext cx="83126" cy="1879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6110042" y="1539494"/>
            <a:ext cx="83126" cy="1879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6259298" y="6271202"/>
            <a:ext cx="83126" cy="1879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6093230" y="6271202"/>
            <a:ext cx="83126" cy="1879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1420146" y="1669295"/>
            <a:ext cx="35595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430429" y="1669295"/>
            <a:ext cx="28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248288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050" y="146048"/>
            <a:ext cx="10515600" cy="1325563"/>
          </a:xfrm>
        </p:spPr>
        <p:txBody>
          <a:bodyPr/>
          <a:lstStyle/>
          <a:p>
            <a:r>
              <a:rPr lang="en-US" dirty="0"/>
              <a:t>Figure 2, individual structures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749039" y="4414059"/>
            <a:ext cx="72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659825" y="4044727"/>
            <a:ext cx="809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+ H</a:t>
            </a:r>
            <a:r>
              <a:rPr lang="en-US" baseline="-25000" dirty="0"/>
              <a:t>2</a:t>
            </a:r>
            <a:r>
              <a:rPr lang="en-US" dirty="0"/>
              <a:t>O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601690" y="3804505"/>
            <a:ext cx="72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512476" y="3435173"/>
            <a:ext cx="809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- H</a:t>
            </a:r>
            <a:r>
              <a:rPr lang="en-US" baseline="-25000" dirty="0"/>
              <a:t>2</a:t>
            </a:r>
            <a:r>
              <a:rPr lang="en-US" dirty="0"/>
              <a:t>O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7598599" y="4543169"/>
            <a:ext cx="72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509385" y="4173837"/>
            <a:ext cx="809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+ H</a:t>
            </a:r>
            <a:r>
              <a:rPr lang="en-US" baseline="-25000" dirty="0"/>
              <a:t>2</a:t>
            </a:r>
            <a:r>
              <a:rPr lang="en-US" dirty="0"/>
              <a:t>O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90" t="40758" r="15869" b="22545"/>
          <a:stretch/>
        </p:blipFill>
        <p:spPr>
          <a:xfrm>
            <a:off x="8407812" y="2282306"/>
            <a:ext cx="3113640" cy="33786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07" t="36854" r="21443" b="19915"/>
          <a:stretch/>
        </p:blipFill>
        <p:spPr>
          <a:xfrm>
            <a:off x="4531783" y="2316173"/>
            <a:ext cx="3001007" cy="33448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78" t="44121" r="19124" b="12364"/>
          <a:stretch/>
        </p:blipFill>
        <p:spPr>
          <a:xfrm>
            <a:off x="665019" y="2318833"/>
            <a:ext cx="3021593" cy="334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5019" y="2316173"/>
            <a:ext cx="317716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33199" y="2318943"/>
            <a:ext cx="309700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09694" y="2288458"/>
            <a:ext cx="308098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5" name="Rectangle 4"/>
          <p:cNvSpPr/>
          <p:nvPr/>
        </p:nvSpPr>
        <p:spPr>
          <a:xfrm>
            <a:off x="1505278" y="1635975"/>
            <a:ext cx="13410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5</a:t>
            </a:r>
            <a:r>
              <a:rPr lang="en-US" dirty="0"/>
              <a:t>/a-TiO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  <a:p>
            <a:r>
              <a:rPr lang="en-US" dirty="0"/>
              <a:t>Dimer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905643" y="1530062"/>
            <a:ext cx="24345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 X VO</a:t>
            </a:r>
            <a:r>
              <a:rPr lang="en-US" baseline="-25000" dirty="0"/>
              <a:t>3</a:t>
            </a:r>
            <a:r>
              <a:rPr lang="en-US" dirty="0"/>
              <a:t>H + H2O /a-TiO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  <a:p>
            <a:r>
              <a:rPr lang="en-US" dirty="0"/>
              <a:t>Hydrated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717792" y="1497475"/>
            <a:ext cx="179972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 X VO</a:t>
            </a:r>
            <a:r>
              <a:rPr lang="en-US" baseline="-25000" dirty="0"/>
              <a:t>3</a:t>
            </a:r>
            <a:r>
              <a:rPr lang="en-US" dirty="0"/>
              <a:t>H /a-TiO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  <a:p>
            <a:r>
              <a:rPr lang="en-US" dirty="0"/>
              <a:t>Dehydrated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806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FC153-AC0F-7E4D-8503-BC6687C7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8280" y="100965"/>
            <a:ext cx="3713480" cy="488315"/>
          </a:xfrm>
          <a:solidFill>
            <a:srgbClr val="FF000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Figures for Paper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334415-07A0-6E48-8DDD-FBAFD996B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440" y="906434"/>
            <a:ext cx="2414205" cy="32574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A97418-3B7E-7F48-8F2E-604487E10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944" y="906434"/>
            <a:ext cx="2414205" cy="32574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BD5172D-E764-2843-8435-90BBED05FDA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90" t="40758" r="15869" b="22545"/>
          <a:stretch/>
        </p:blipFill>
        <p:spPr>
          <a:xfrm>
            <a:off x="8062591" y="4158465"/>
            <a:ext cx="2332677" cy="25312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35EF38-9842-4B4F-AF49-95771AB2B6A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07" t="36854" r="21443" b="19915"/>
          <a:stretch/>
        </p:blipFill>
        <p:spPr>
          <a:xfrm>
            <a:off x="5001877" y="4105039"/>
            <a:ext cx="2318994" cy="25846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1479F6-A32F-1B44-A824-A016B567A82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78" t="44121" r="19124" b="12364"/>
          <a:stretch/>
        </p:blipFill>
        <p:spPr>
          <a:xfrm>
            <a:off x="1412240" y="4105040"/>
            <a:ext cx="2332678" cy="25846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7D4691-883D-3149-B948-9959676875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095" y="959860"/>
            <a:ext cx="2381570" cy="319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616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DFT figure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5" t="54376" r="71441" b="5994"/>
          <a:stretch/>
        </p:blipFill>
        <p:spPr>
          <a:xfrm>
            <a:off x="4006127" y="86331"/>
            <a:ext cx="1995056" cy="3938155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26" t="54481" r="31060" b="5889"/>
          <a:stretch/>
        </p:blipFill>
        <p:spPr>
          <a:xfrm>
            <a:off x="6962406" y="86331"/>
            <a:ext cx="1995056" cy="3938155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38" t="54585" r="5048" b="5785"/>
          <a:stretch/>
        </p:blipFill>
        <p:spPr>
          <a:xfrm>
            <a:off x="10011565" y="86331"/>
            <a:ext cx="1995056" cy="393815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6124885" y="1958775"/>
            <a:ext cx="72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821478" y="1568661"/>
            <a:ext cx="1233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+ 2 x H</a:t>
            </a:r>
            <a:r>
              <a:rPr lang="en-US" baseline="-25000" dirty="0"/>
              <a:t>2</a:t>
            </a:r>
            <a:r>
              <a:rPr lang="en-US" dirty="0"/>
              <a:t>O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9170378" y="1603990"/>
            <a:ext cx="72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081164" y="1234658"/>
            <a:ext cx="809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- H</a:t>
            </a:r>
            <a:r>
              <a:rPr lang="en-US" baseline="-25000" dirty="0"/>
              <a:t>2</a:t>
            </a:r>
            <a:r>
              <a:rPr lang="en-US" dirty="0"/>
              <a:t>O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9167287" y="2342654"/>
            <a:ext cx="72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078073" y="1973322"/>
            <a:ext cx="809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+ H</a:t>
            </a:r>
            <a:r>
              <a:rPr lang="en-US" baseline="-25000" dirty="0"/>
              <a:t>2</a:t>
            </a:r>
            <a:r>
              <a:rPr lang="en-US" dirty="0"/>
              <a:t>O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222865" y="4854633"/>
            <a:ext cx="13383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243156" y="5987935"/>
            <a:ext cx="133835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0476807" y="5987935"/>
            <a:ext cx="133835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7243156" y="5419898"/>
            <a:ext cx="1338350" cy="8313"/>
          </a:xfrm>
          <a:prstGeom prst="line">
            <a:avLst/>
          </a:prstGeom>
          <a:ln w="28575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10479578" y="6137564"/>
            <a:ext cx="1338350" cy="8313"/>
          </a:xfrm>
          <a:prstGeom prst="line">
            <a:avLst/>
          </a:prstGeom>
          <a:ln w="28575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794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008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</a:t>
            </a:r>
            <a:r>
              <a:rPr lang="en-US" dirty="0" err="1"/>
              <a:t>informations</a:t>
            </a:r>
            <a:r>
              <a:rPr lang="en-US" dirty="0"/>
              <a:t> and alternative figures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967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682" y="1699001"/>
            <a:ext cx="4479504" cy="33379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1, overview 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297" y="1687170"/>
            <a:ext cx="3301102" cy="330110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289408" y="1692306"/>
            <a:ext cx="35595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80948"/>
            <a:ext cx="3307324" cy="3307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99691" y="1692306"/>
            <a:ext cx="28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0672" y="5261582"/>
            <a:ext cx="108458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) STM (50 X 50 nm) image of the clean a-TiO</a:t>
            </a:r>
            <a:r>
              <a:rPr lang="en-US" baseline="-25000" dirty="0"/>
              <a:t>2 </a:t>
            </a:r>
            <a:r>
              <a:rPr lang="en-US" dirty="0"/>
              <a:t>(101). B) STM image (50 X 50 nm) of the a-TiO</a:t>
            </a:r>
            <a:r>
              <a:rPr lang="en-US" baseline="-25000" dirty="0"/>
              <a:t>2 </a:t>
            </a:r>
            <a:r>
              <a:rPr lang="en-US" dirty="0"/>
              <a:t>(101) after evaporation of Vanadium in 1E-6 mbar O</a:t>
            </a:r>
            <a:r>
              <a:rPr lang="en-US" baseline="-25000" dirty="0"/>
              <a:t>2 </a:t>
            </a:r>
            <a:r>
              <a:rPr lang="en-US" dirty="0"/>
              <a:t>, individual clusters are assigned to V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5</a:t>
            </a:r>
            <a:r>
              <a:rPr lang="en-US" dirty="0"/>
              <a:t> clusters. C ) XP-spectra of the O1s- and V2p – region after evaporation of V in 1E-6 mbar O</a:t>
            </a:r>
            <a:r>
              <a:rPr lang="en-US" baseline="-25000" dirty="0"/>
              <a:t>2</a:t>
            </a:r>
            <a:r>
              <a:rPr lang="en-US" dirty="0"/>
              <a:t> of 15% monolayer coverage. The inset highlights the V2p 3/2 region showing a 2 peak fit corresponding to the 4</a:t>
            </a:r>
            <a:r>
              <a:rPr lang="en-US" baseline="30000" dirty="0"/>
              <a:t>+ </a:t>
            </a:r>
            <a:r>
              <a:rPr lang="en-US" dirty="0"/>
              <a:t>and 5</a:t>
            </a:r>
            <a:r>
              <a:rPr lang="en-US" baseline="30000" dirty="0"/>
              <a:t>+ </a:t>
            </a:r>
            <a:r>
              <a:rPr lang="en-US" dirty="0"/>
              <a:t>states of </a:t>
            </a:r>
            <a:r>
              <a:rPr lang="en-US" dirty="0" err="1"/>
              <a:t>vanadia</a:t>
            </a:r>
            <a:r>
              <a:rPr lang="en-US" dirty="0"/>
              <a:t>.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46573" y="1699001"/>
            <a:ext cx="35595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856856" y="1699001"/>
            <a:ext cx="28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788660" y="1680948"/>
            <a:ext cx="35595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7798943" y="1680948"/>
            <a:ext cx="28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62945" y="365125"/>
            <a:ext cx="2504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New clean surface image</a:t>
            </a:r>
          </a:p>
        </p:txBody>
      </p:sp>
    </p:spTree>
    <p:extLst>
      <p:ext uri="{BB962C8B-B14F-4D97-AF65-F5344CB8AC3E}">
        <p14:creationId xmlns:p14="http://schemas.microsoft.com/office/powerpoint/2010/main" val="3585537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14040</TotalTime>
  <Words>488</Words>
  <Application>Microsoft Macintosh PowerPoint</Application>
  <PresentationFormat>Widescreen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Water induced Restructuring of Vanadia clusters supported on a-TiO2 (101) hydration dynamics</vt:lpstr>
      <vt:lpstr>Figure 1, overview </vt:lpstr>
      <vt:lpstr>Figure 3, statistics </vt:lpstr>
      <vt:lpstr>Figure 2, individual structures</vt:lpstr>
      <vt:lpstr>Figures for Paper</vt:lpstr>
      <vt:lpstr>DFT figure</vt:lpstr>
      <vt:lpstr>PowerPoint Presentation</vt:lpstr>
      <vt:lpstr>Additional informations and alternative figures</vt:lpstr>
      <vt:lpstr>Figure 1, overview </vt:lpstr>
      <vt:lpstr>DFT model , not ready yet</vt:lpstr>
      <vt:lpstr>Figure 2</vt:lpstr>
    </vt:vector>
  </TitlesOfParts>
  <Company>Aarhus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induced Restructuring of Vanadia clusters</dc:title>
  <dc:creator>Kræn Christoffer Adamsen</dc:creator>
  <cp:lastModifiedBy>Microsoft Office User</cp:lastModifiedBy>
  <cp:revision>65</cp:revision>
  <dcterms:created xsi:type="dcterms:W3CDTF">2019-11-20T12:25:23Z</dcterms:created>
  <dcterms:modified xsi:type="dcterms:W3CDTF">2019-12-18T14:46:19Z</dcterms:modified>
</cp:coreProperties>
</file>